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21"/>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half" idx="22"/>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23"/>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21"/>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22"/>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21"/>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22"/>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Joe Bloggs"/>
          <p:cNvSpPr txBox="1"/>
          <p:nvPr>
            <p:ph type="body" sz="quarter" idx="23"/>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–Joe Bloggs</a:t>
            </a:r>
          </a:p>
        </p:txBody>
      </p:sp>
      <p:sp>
        <p:nvSpPr>
          <p:cNvPr id="126" name="Type a quote here."/>
          <p:cNvSpPr txBox="1"/>
          <p:nvPr>
            <p:ph type="body" sz="quarter" idx="24"/>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0"/>
            <a:ext cx="24384000" cy="15855964"/>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21"/>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21"/>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21"/>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21"/>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22"/>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 Id="rId3" Type="http://schemas.openxmlformats.org/officeDocument/2006/relationships/image" Target="../media/image2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 Id="rId3" Type="http://schemas.openxmlformats.org/officeDocument/2006/relationships/image" Target="../media/image10.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 name="Space UP"/>
          <p:cNvSpPr txBox="1"/>
          <p:nvPr>
            <p:ph type="ctrTitle"/>
          </p:nvPr>
        </p:nvSpPr>
        <p:spPr>
          <a:xfrm>
            <a:off x="-4354891" y="1422400"/>
            <a:ext cx="21869401" cy="5461000"/>
          </a:xfrm>
          <a:prstGeom prst="rect">
            <a:avLst/>
          </a:prstGeom>
        </p:spPr>
        <p:txBody>
          <a:bodyPr/>
          <a:lstStyle/>
          <a:p>
            <a:pPr/>
            <a:r>
              <a:t>Space UP</a:t>
            </a:r>
          </a:p>
        </p:txBody>
      </p:sp>
      <p:sp>
        <p:nvSpPr>
          <p:cNvPr id="159" name="Natacha Bartu"/>
          <p:cNvSpPr txBox="1"/>
          <p:nvPr>
            <p:ph type="subTitle" sz="quarter" idx="1"/>
          </p:nvPr>
        </p:nvSpPr>
        <p:spPr>
          <a:xfrm>
            <a:off x="9855286" y="10664198"/>
            <a:ext cx="21869401" cy="2501901"/>
          </a:xfrm>
          <a:prstGeom prst="rect">
            <a:avLst/>
          </a:prstGeom>
        </p:spPr>
        <p:txBody>
          <a:bodyPr/>
          <a:lstStyle>
            <a:lvl1pPr>
              <a:defRPr spc="188" sz="4700"/>
            </a:lvl1pPr>
          </a:lstStyle>
          <a:p>
            <a:pPr/>
            <a:r>
              <a:t>Natacha Bartu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05" name="signup_user.png" descr="signup_user.png"/>
          <p:cNvPicPr>
            <a:picLocks noChangeAspect="1"/>
          </p:cNvPicPr>
          <p:nvPr/>
        </p:nvPicPr>
        <p:blipFill>
          <a:blip r:embed="rId2">
            <a:extLst/>
          </a:blip>
          <a:srcRect l="0" t="0" r="0" b="0"/>
          <a:stretch>
            <a:fillRect/>
          </a:stretch>
        </p:blipFill>
        <p:spPr>
          <a:xfrm>
            <a:off x="417512" y="3556000"/>
            <a:ext cx="12195135" cy="6604095"/>
          </a:xfrm>
          <a:prstGeom prst="rect">
            <a:avLst/>
          </a:prstGeom>
          <a:ln w="12700">
            <a:miter lim="400000"/>
          </a:ln>
          <a:effectLst>
            <a:outerShdw sx="100000" sy="100000" kx="0" ky="0" algn="b" rotWithShape="0" blurRad="127000" dist="76200" dir="2700000">
              <a:srgbClr val="000000">
                <a:alpha val="75000"/>
              </a:srgbClr>
            </a:outerShdw>
          </a:effectLst>
        </p:spPr>
      </p:pic>
      <p:pic>
        <p:nvPicPr>
          <p:cNvPr id="206" name="sucess_signup.png" descr="sucess_signup.png"/>
          <p:cNvPicPr>
            <a:picLocks noChangeAspect="1"/>
          </p:cNvPicPr>
          <p:nvPr/>
        </p:nvPicPr>
        <p:blipFill>
          <a:blip r:embed="rId3">
            <a:extLst/>
          </a:blip>
          <a:stretch>
            <a:fillRect/>
          </a:stretch>
        </p:blipFill>
        <p:spPr>
          <a:xfrm>
            <a:off x="13443743" y="2414640"/>
            <a:ext cx="10492156" cy="8343028"/>
          </a:xfrm>
          <a:prstGeom prst="rect">
            <a:avLst/>
          </a:prstGeom>
          <a:ln w="12700">
            <a:miter lim="400000"/>
          </a:ln>
          <a:effectLst>
            <a:outerShdw sx="100000" sy="100000" kx="0" ky="0" algn="b" rotWithShape="0" blurRad="127000" dist="76200" dir="2700000">
              <a:srgbClr val="000000">
                <a:alpha val="75000"/>
              </a:srgbClr>
            </a:outerShdw>
          </a:effectLst>
        </p:spPr>
      </p:pic>
      <p:sp>
        <p:nvSpPr>
          <p:cNvPr id="207" name="Sign Up User"/>
          <p:cNvSpPr txBox="1"/>
          <p:nvPr/>
        </p:nvSpPr>
        <p:spPr>
          <a:xfrm>
            <a:off x="863600" y="2209800"/>
            <a:ext cx="6027092" cy="825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solidFill>
                  <a:srgbClr val="FFFFFF"/>
                </a:solidFill>
              </a:defRPr>
            </a:lvl1pPr>
          </a:lstStyle>
          <a:p>
            <a:pPr/>
            <a:r>
              <a:t>Sign Up User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09" name="created_trip.png" descr="created_trip.png"/>
          <p:cNvPicPr>
            <a:picLocks noChangeAspect="1"/>
          </p:cNvPicPr>
          <p:nvPr>
            <p:ph type="pic" idx="21"/>
          </p:nvPr>
        </p:nvPicPr>
        <p:blipFill>
          <a:blip r:embed="rId2">
            <a:extLst/>
          </a:blip>
          <a:srcRect l="0" t="0" r="0" b="0"/>
          <a:stretch>
            <a:fillRect/>
          </a:stretch>
        </p:blipFill>
        <p:spPr>
          <a:xfrm>
            <a:off x="13189218" y="1360854"/>
            <a:ext cx="10548187" cy="10081846"/>
          </a:xfrm>
          <a:prstGeom prst="rect">
            <a:avLst/>
          </a:prstGeom>
        </p:spPr>
      </p:pic>
      <p:pic>
        <p:nvPicPr>
          <p:cNvPr id="210" name="create_trip.png" descr="create_trip.png"/>
          <p:cNvPicPr>
            <a:picLocks noChangeAspect="1"/>
          </p:cNvPicPr>
          <p:nvPr>
            <p:ph type="pic" idx="22"/>
          </p:nvPr>
        </p:nvPicPr>
        <p:blipFill>
          <a:blip r:embed="rId3">
            <a:extLst/>
          </a:blip>
          <a:srcRect l="0" t="0" r="0" b="0"/>
          <a:stretch>
            <a:fillRect/>
          </a:stretch>
        </p:blipFill>
        <p:spPr>
          <a:xfrm>
            <a:off x="162983" y="3683000"/>
            <a:ext cx="12090401" cy="7772400"/>
          </a:xfrm>
          <a:prstGeom prst="rect">
            <a:avLst/>
          </a:prstGeom>
        </p:spPr>
      </p:pic>
      <p:sp>
        <p:nvSpPr>
          <p:cNvPr id="211" name="Create a Trip"/>
          <p:cNvSpPr txBox="1"/>
          <p:nvPr/>
        </p:nvSpPr>
        <p:spPr>
          <a:xfrm>
            <a:off x="584200" y="1778000"/>
            <a:ext cx="6027092" cy="825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solidFill>
                  <a:srgbClr val="FFFFFF"/>
                </a:solidFill>
              </a:defRPr>
            </a:lvl1pPr>
          </a:lstStyle>
          <a:p>
            <a:pPr/>
            <a:r>
              <a:t>Create a Trip</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13" name="selected_trip.png" descr="selected_trip.png"/>
          <p:cNvPicPr>
            <a:picLocks noChangeAspect="1"/>
          </p:cNvPicPr>
          <p:nvPr>
            <p:ph type="pic" idx="22"/>
          </p:nvPr>
        </p:nvPicPr>
        <p:blipFill>
          <a:blip r:embed="rId2">
            <a:extLst/>
          </a:blip>
          <a:srcRect l="0" t="0" r="0" b="0"/>
          <a:stretch>
            <a:fillRect/>
          </a:stretch>
        </p:blipFill>
        <p:spPr>
          <a:xfrm>
            <a:off x="13080855" y="5588595"/>
            <a:ext cx="10096645" cy="5536186"/>
          </a:xfrm>
          <a:prstGeom prst="rect">
            <a:avLst/>
          </a:prstGeom>
        </p:spPr>
      </p:pic>
      <p:pic>
        <p:nvPicPr>
          <p:cNvPr id="214" name="select_trips.png" descr="select_trips.png"/>
          <p:cNvPicPr>
            <a:picLocks noChangeAspect="1"/>
          </p:cNvPicPr>
          <p:nvPr>
            <p:ph type="pic" idx="23"/>
          </p:nvPr>
        </p:nvPicPr>
        <p:blipFill>
          <a:blip r:embed="rId3">
            <a:extLst/>
          </a:blip>
          <a:srcRect l="0" t="0" r="0" b="0"/>
          <a:stretch>
            <a:fillRect/>
          </a:stretch>
        </p:blipFill>
        <p:spPr>
          <a:xfrm>
            <a:off x="247220" y="3505200"/>
            <a:ext cx="12103101" cy="7327900"/>
          </a:xfrm>
          <a:prstGeom prst="rect">
            <a:avLst/>
          </a:prstGeom>
        </p:spPr>
      </p:pic>
      <p:sp>
        <p:nvSpPr>
          <p:cNvPr id="215" name="Trips"/>
          <p:cNvSpPr txBox="1"/>
          <p:nvPr/>
        </p:nvSpPr>
        <p:spPr>
          <a:xfrm>
            <a:off x="1447800" y="1930400"/>
            <a:ext cx="6027092" cy="825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solidFill>
                  <a:srgbClr val="FFFFFF"/>
                </a:solidFill>
              </a:defRPr>
            </a:lvl1pPr>
          </a:lstStyle>
          <a:p>
            <a:pPr/>
            <a:r>
              <a:t>Trips </a:t>
            </a:r>
          </a:p>
        </p:txBody>
      </p:sp>
      <p:sp>
        <p:nvSpPr>
          <p:cNvPr id="216" name="Selected Trip"/>
          <p:cNvSpPr txBox="1"/>
          <p:nvPr/>
        </p:nvSpPr>
        <p:spPr>
          <a:xfrm>
            <a:off x="16002000" y="4533900"/>
            <a:ext cx="6027092"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solidFill>
                  <a:srgbClr val="FFFFFF"/>
                </a:solidFill>
              </a:defRPr>
            </a:lvl1pPr>
          </a:lstStyle>
          <a:p>
            <a:pPr/>
            <a:r>
              <a:t>Selected Trip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18" name="redirect_bill.png" descr="redirect_bill.png"/>
          <p:cNvPicPr>
            <a:picLocks noChangeAspect="1"/>
          </p:cNvPicPr>
          <p:nvPr>
            <p:ph type="pic" idx="21"/>
          </p:nvPr>
        </p:nvPicPr>
        <p:blipFill>
          <a:blip r:embed="rId2">
            <a:extLst/>
          </a:blip>
          <a:srcRect l="0" t="0" r="0" b="0"/>
          <a:stretch>
            <a:fillRect/>
          </a:stretch>
        </p:blipFill>
        <p:spPr>
          <a:xfrm>
            <a:off x="11812476" y="1735327"/>
            <a:ext cx="10412880" cy="4068899"/>
          </a:xfrm>
          <a:prstGeom prst="rect">
            <a:avLst/>
          </a:prstGeom>
        </p:spPr>
      </p:pic>
      <p:pic>
        <p:nvPicPr>
          <p:cNvPr id="219" name="buy_trip_stripe.png" descr="buy_trip_stripe.png"/>
          <p:cNvPicPr>
            <a:picLocks noChangeAspect="1"/>
          </p:cNvPicPr>
          <p:nvPr>
            <p:ph type="pic" idx="22"/>
          </p:nvPr>
        </p:nvPicPr>
        <p:blipFill>
          <a:blip r:embed="rId3">
            <a:extLst/>
          </a:blip>
          <a:srcRect l="0" t="0" r="0" b="0"/>
          <a:stretch>
            <a:fillRect/>
          </a:stretch>
        </p:blipFill>
        <p:spPr>
          <a:xfrm>
            <a:off x="2413000" y="1427481"/>
            <a:ext cx="8204200" cy="11696701"/>
          </a:xfrm>
          <a:prstGeom prst="rect">
            <a:avLst/>
          </a:prstGeom>
        </p:spPr>
      </p:pic>
      <p:sp>
        <p:nvSpPr>
          <p:cNvPr id="220" name="Redirect to Stripe"/>
          <p:cNvSpPr txBox="1"/>
          <p:nvPr/>
        </p:nvSpPr>
        <p:spPr>
          <a:xfrm>
            <a:off x="2514600" y="304800"/>
            <a:ext cx="6027092" cy="825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solidFill>
                  <a:srgbClr val="FFFFFF"/>
                </a:solidFill>
              </a:defRPr>
            </a:lvl1pPr>
          </a:lstStyle>
          <a:p>
            <a:pPr/>
            <a:r>
              <a:t>Redirect to Stripe</a:t>
            </a:r>
          </a:p>
        </p:txBody>
      </p:sp>
      <p:sp>
        <p:nvSpPr>
          <p:cNvPr id="221" name="Redirect to receipt page"/>
          <p:cNvSpPr txBox="1"/>
          <p:nvPr/>
        </p:nvSpPr>
        <p:spPr>
          <a:xfrm>
            <a:off x="11861800" y="812800"/>
            <a:ext cx="7186066" cy="825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solidFill>
                  <a:srgbClr val="FFFFFF"/>
                </a:solidFill>
              </a:defRPr>
            </a:lvl1pPr>
          </a:lstStyle>
          <a:p>
            <a:pPr/>
            <a:r>
              <a:t>Redirect to receipt page</a:t>
            </a:r>
          </a:p>
        </p:txBody>
      </p:sp>
      <p:pic>
        <p:nvPicPr>
          <p:cNvPr id="222" name="reciept_stripe.png" descr="reciept_stripe.png"/>
          <p:cNvPicPr>
            <a:picLocks noChangeAspect="1"/>
          </p:cNvPicPr>
          <p:nvPr/>
        </p:nvPicPr>
        <p:blipFill>
          <a:blip r:embed="rId4">
            <a:extLst/>
          </a:blip>
          <a:stretch>
            <a:fillRect/>
          </a:stretch>
        </p:blipFill>
        <p:spPr>
          <a:xfrm>
            <a:off x="16882236" y="6434518"/>
            <a:ext cx="5558665" cy="6984179"/>
          </a:xfrm>
          <a:prstGeom prst="rect">
            <a:avLst/>
          </a:prstGeom>
          <a:ln w="12700">
            <a:miter lim="400000"/>
          </a:ln>
          <a:effectLst>
            <a:outerShdw sx="100000" sy="100000" kx="0" ky="0" algn="b" rotWithShape="0" blurRad="127000" dist="76200" dir="2700000">
              <a:srgbClr val="000000">
                <a:alpha val="75000"/>
              </a:srgbClr>
            </a:outerShdw>
          </a:effectLst>
        </p:spPr>
      </p:pic>
      <p:sp>
        <p:nvSpPr>
          <p:cNvPr id="223" name="Stripe receipt"/>
          <p:cNvSpPr txBox="1"/>
          <p:nvPr/>
        </p:nvSpPr>
        <p:spPr>
          <a:xfrm>
            <a:off x="12471400" y="9220200"/>
            <a:ext cx="7186066" cy="825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solidFill>
                  <a:srgbClr val="FFFFFF"/>
                </a:solidFill>
              </a:defRPr>
            </a:lvl1pPr>
          </a:lstStyle>
          <a:p>
            <a:pPr/>
            <a:r>
              <a:t>Stripe receipt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25" name="logo.jpg" descr="logo.jpg"/>
          <p:cNvPicPr>
            <a:picLocks noChangeAspect="1"/>
          </p:cNvPicPr>
          <p:nvPr>
            <p:ph type="pic" idx="21"/>
          </p:nvPr>
        </p:nvPicPr>
        <p:blipFill>
          <a:blip r:embed="rId2">
            <a:extLst/>
          </a:blip>
          <a:srcRect l="0" t="0" r="0" b="0"/>
          <a:stretch>
            <a:fillRect/>
          </a:stretch>
        </p:blipFill>
        <p:spPr>
          <a:xfrm>
            <a:off x="6817143" y="2926357"/>
            <a:ext cx="10484175" cy="7863132"/>
          </a:xfrm>
          <a:prstGeom prst="rect">
            <a:avLst/>
          </a:prstGeom>
        </p:spPr>
      </p:pic>
      <p:sp>
        <p:nvSpPr>
          <p:cNvPr id="226" name="Thank you!"/>
          <p:cNvSpPr txBox="1"/>
          <p:nvPr/>
        </p:nvSpPr>
        <p:spPr>
          <a:xfrm>
            <a:off x="14709457" y="8864600"/>
            <a:ext cx="2305686"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61" name="cabinet.jpg" descr="cabinet.jpg"/>
          <p:cNvPicPr>
            <a:picLocks noChangeAspect="1"/>
          </p:cNvPicPr>
          <p:nvPr>
            <p:ph type="pic" idx="21"/>
          </p:nvPr>
        </p:nvPicPr>
        <p:blipFill>
          <a:blip r:embed="rId2">
            <a:extLst/>
          </a:blip>
          <a:srcRect l="4263" t="0" r="4263" b="0"/>
          <a:stretch>
            <a:fillRect/>
          </a:stretch>
        </p:blipFill>
        <p:spPr>
          <a:xfrm>
            <a:off x="10341570" y="3287712"/>
            <a:ext cx="11168514" cy="8104188"/>
          </a:xfrm>
          <a:prstGeom prst="rect">
            <a:avLst/>
          </a:prstGeom>
        </p:spPr>
      </p:pic>
      <p:sp>
        <p:nvSpPr>
          <p:cNvPr id="162" name="Agenda"/>
          <p:cNvSpPr txBox="1"/>
          <p:nvPr>
            <p:ph type="title"/>
          </p:nvPr>
        </p:nvSpPr>
        <p:spPr>
          <a:xfrm>
            <a:off x="-4838700" y="831850"/>
            <a:ext cx="21869400" cy="1054100"/>
          </a:xfrm>
          <a:prstGeom prst="rect">
            <a:avLst/>
          </a:prstGeom>
        </p:spPr>
        <p:txBody>
          <a:bodyPr/>
          <a:lstStyle>
            <a:lvl1pPr defTabSz="634745">
              <a:defRPr spc="113" sz="5684">
                <a:solidFill>
                  <a:srgbClr val="FFFFFF"/>
                </a:solidFill>
              </a:defRPr>
            </a:lvl1pPr>
          </a:lstStyle>
          <a:p>
            <a:pPr/>
            <a:r>
              <a:t>Agenda</a:t>
            </a:r>
          </a:p>
        </p:txBody>
      </p:sp>
      <p:sp>
        <p:nvSpPr>
          <p:cNvPr id="163" name="Introduction…"/>
          <p:cNvSpPr txBox="1"/>
          <p:nvPr>
            <p:ph type="body" sz="quarter" idx="1"/>
          </p:nvPr>
        </p:nvSpPr>
        <p:spPr>
          <a:xfrm>
            <a:off x="1257300" y="3632200"/>
            <a:ext cx="8382000" cy="6563916"/>
          </a:xfrm>
          <a:prstGeom prst="rect">
            <a:avLst/>
          </a:prstGeom>
        </p:spPr>
        <p:txBody>
          <a:bodyPr/>
          <a:lstStyle/>
          <a:p>
            <a:pPr>
              <a:defRPr>
                <a:solidFill>
                  <a:srgbClr val="FFFFFF"/>
                </a:solidFill>
              </a:defRPr>
            </a:pPr>
            <a:r>
              <a:t>Introduction</a:t>
            </a:r>
          </a:p>
          <a:p>
            <a:pPr>
              <a:defRPr>
                <a:solidFill>
                  <a:srgbClr val="FFFFFF"/>
                </a:solidFill>
              </a:defRPr>
            </a:pPr>
            <a:r>
              <a:t>Functionality</a:t>
            </a:r>
          </a:p>
          <a:p>
            <a:pPr>
              <a:defRPr>
                <a:solidFill>
                  <a:srgbClr val="FFFFFF"/>
                </a:solidFill>
              </a:defRPr>
            </a:pPr>
            <a:r>
              <a:t>Wireframes</a:t>
            </a:r>
          </a:p>
          <a:p>
            <a:pPr>
              <a:defRPr>
                <a:solidFill>
                  <a:srgbClr val="FFFFFF"/>
                </a:solidFill>
              </a:defRPr>
            </a:pPr>
            <a:r>
              <a:t>ERD</a:t>
            </a:r>
          </a:p>
          <a:p>
            <a:pPr>
              <a:defRPr>
                <a:solidFill>
                  <a:srgbClr val="FFFFFF"/>
                </a:solidFill>
              </a:defRPr>
            </a:pPr>
            <a:r>
              <a:t>Walkthrough to app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65" name="shuttle.jpeg" descr="shuttle.jpeg"/>
          <p:cNvPicPr>
            <a:picLocks noChangeAspect="1"/>
          </p:cNvPicPr>
          <p:nvPr>
            <p:ph type="pic" idx="21"/>
          </p:nvPr>
        </p:nvPicPr>
        <p:blipFill>
          <a:blip r:embed="rId2">
            <a:extLst/>
          </a:blip>
          <a:srcRect l="0" t="25852" r="0" b="25852"/>
          <a:stretch>
            <a:fillRect/>
          </a:stretch>
        </p:blipFill>
        <p:spPr>
          <a:xfrm>
            <a:off x="10464800" y="3289300"/>
            <a:ext cx="12636500" cy="9169400"/>
          </a:xfrm>
          <a:prstGeom prst="rect">
            <a:avLst/>
          </a:prstGeom>
        </p:spPr>
      </p:pic>
      <p:sp>
        <p:nvSpPr>
          <p:cNvPr id="166" name="Space UP"/>
          <p:cNvSpPr txBox="1"/>
          <p:nvPr>
            <p:ph type="title"/>
          </p:nvPr>
        </p:nvSpPr>
        <p:spPr>
          <a:xfrm>
            <a:off x="-5295900" y="1003300"/>
            <a:ext cx="21869400" cy="1054100"/>
          </a:xfrm>
          <a:prstGeom prst="rect">
            <a:avLst/>
          </a:prstGeom>
        </p:spPr>
        <p:txBody>
          <a:bodyPr/>
          <a:lstStyle>
            <a:lvl1pPr defTabSz="634745">
              <a:defRPr spc="113" sz="5684">
                <a:solidFill>
                  <a:srgbClr val="FFFFFF"/>
                </a:solidFill>
              </a:defRPr>
            </a:lvl1pPr>
          </a:lstStyle>
          <a:p>
            <a:pPr/>
            <a:r>
              <a:t>Space UP</a:t>
            </a:r>
          </a:p>
        </p:txBody>
      </p:sp>
      <p:sp>
        <p:nvSpPr>
          <p:cNvPr id="167" name="Technology today is running as faster as usual nowadays. So why not create a trend for the future, an opportunity to travel around space. An extraordinary experience to travel around another &quot;world.&quot; I made the app to allow the user to have a space trip,"/>
          <p:cNvSpPr txBox="1"/>
          <p:nvPr>
            <p:ph type="body" sz="half" idx="1"/>
          </p:nvPr>
        </p:nvSpPr>
        <p:spPr>
          <a:prstGeom prst="rect">
            <a:avLst/>
          </a:prstGeom>
        </p:spPr>
        <p:txBody>
          <a:bodyPr/>
          <a:lstStyle>
            <a:lvl1pPr marL="0" indent="0" algn="ctr" defTabSz="421004">
              <a:spcBef>
                <a:spcPts val="0"/>
              </a:spcBef>
              <a:buClrTx/>
              <a:buSzTx/>
              <a:buNone/>
              <a:defRPr cap="all" spc="75" sz="3769">
                <a:solidFill>
                  <a:srgbClr val="FFFFFF"/>
                </a:solidFill>
                <a:latin typeface="+mn-lt"/>
                <a:ea typeface="+mn-ea"/>
                <a:cs typeface="+mn-cs"/>
                <a:sym typeface="Futura"/>
              </a:defRPr>
            </a:lvl1pPr>
          </a:lstStyle>
          <a:p>
            <a:pPr/>
            <a:r>
              <a:t>Technology today is running as faster as usual nowadays. So why not create a trend for the future, an opportunity to travel around space. An extraordinary experience to travel around another "world." I made the app to allow the user to have a space trip, and the sellers can have the opportunity to sell packet trips to the user.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69" name="Screen Shot 2021-08-06 at 7.43.18 pm.png" descr="Screen Shot 2021-08-06 at 7.43.18 pm.png"/>
          <p:cNvPicPr>
            <a:picLocks noChangeAspect="1"/>
          </p:cNvPicPr>
          <p:nvPr>
            <p:ph type="pic" idx="21"/>
          </p:nvPr>
        </p:nvPicPr>
        <p:blipFill>
          <a:blip r:embed="rId2">
            <a:extLst/>
          </a:blip>
          <a:srcRect l="0" t="0" r="0" b="0"/>
          <a:stretch>
            <a:fillRect/>
          </a:stretch>
        </p:blipFill>
        <p:spPr>
          <a:xfrm>
            <a:off x="12851920" y="6928643"/>
            <a:ext cx="3023081" cy="5827625"/>
          </a:xfrm>
          <a:prstGeom prst="rect">
            <a:avLst/>
          </a:prstGeom>
        </p:spPr>
      </p:pic>
      <p:pic>
        <p:nvPicPr>
          <p:cNvPr id="170" name="Screen Shot 2021-08-06 at 7.41.03 pm.png" descr="Screen Shot 2021-08-06 at 7.41.03 pm.png"/>
          <p:cNvPicPr>
            <a:picLocks noChangeAspect="1"/>
          </p:cNvPicPr>
          <p:nvPr>
            <p:ph type="pic" idx="22"/>
          </p:nvPr>
        </p:nvPicPr>
        <p:blipFill>
          <a:blip r:embed="rId3">
            <a:extLst/>
          </a:blip>
          <a:srcRect l="0" t="6469" r="0" b="6469"/>
          <a:stretch>
            <a:fillRect/>
          </a:stretch>
        </p:blipFill>
        <p:spPr>
          <a:xfrm>
            <a:off x="11634886" y="600780"/>
            <a:ext cx="10914242" cy="5463736"/>
          </a:xfrm>
          <a:prstGeom prst="rect">
            <a:avLst/>
          </a:prstGeom>
        </p:spPr>
      </p:pic>
      <p:sp>
        <p:nvSpPr>
          <p:cNvPr id="171" name="The website will be landed on the home page. The application has Users that can be sellers or buyers. Both users, sellers and buyers, need a request to sign up. The app can have many User selling trips, and also it has been arranged by authorisation on t"/>
          <p:cNvSpPr txBox="1"/>
          <p:nvPr>
            <p:ph type="body" sz="half" idx="4294967295"/>
          </p:nvPr>
        </p:nvSpPr>
        <p:spPr>
          <a:xfrm>
            <a:off x="1612900" y="3378200"/>
            <a:ext cx="8646367" cy="7991972"/>
          </a:xfrm>
          <a:prstGeom prst="rect">
            <a:avLst/>
          </a:prstGeom>
        </p:spPr>
        <p:txBody>
          <a:bodyPr/>
          <a:lstStyle/>
          <a:p>
            <a:pPr marL="0" indent="0" defTabSz="492251">
              <a:spcBef>
                <a:spcPts val="0"/>
              </a:spcBef>
              <a:buClrTx/>
              <a:buSzTx/>
              <a:buNone/>
              <a:defRPr cap="all" spc="54" sz="2736">
                <a:solidFill>
                  <a:srgbClr val="FFFFFF"/>
                </a:solidFill>
                <a:latin typeface="+mn-lt"/>
                <a:ea typeface="+mn-ea"/>
                <a:cs typeface="+mn-cs"/>
                <a:sym typeface="Futura"/>
              </a:defRPr>
            </a:pPr>
          </a:p>
          <a:p>
            <a:pPr marL="0" indent="0" defTabSz="492251">
              <a:spcBef>
                <a:spcPts val="0"/>
              </a:spcBef>
              <a:buClrTx/>
              <a:buSzTx/>
              <a:buNone/>
              <a:defRPr cap="all" spc="54" sz="2736">
                <a:solidFill>
                  <a:srgbClr val="FFFFFF"/>
                </a:solidFill>
                <a:latin typeface="+mn-lt"/>
                <a:ea typeface="+mn-ea"/>
                <a:cs typeface="+mn-cs"/>
                <a:sym typeface="Futura"/>
              </a:defRPr>
            </a:pPr>
            <a:r>
              <a:t>The website will be landed on the home page.</a:t>
            </a:r>
            <a:br/>
            <a:r>
              <a:t>The application has Users that can be sellers or buyers.</a:t>
            </a:r>
            <a:br/>
            <a:r>
              <a:t>Both users, sellers and buyers, need a request to sign up.</a:t>
            </a:r>
            <a:br/>
            <a:r>
              <a:t>The app can have many User selling trips, and also it has been arranged by authorisation on the built application. You can update and delete the trips with the respective id user.</a:t>
            </a:r>
            <a:br/>
            <a:r>
              <a:t>User buyer can select the trip that would like to go, and it will also connect to the Stripe Checkout, which has been implemented on the application.</a:t>
            </a:r>
          </a:p>
        </p:txBody>
      </p:sp>
      <p:sp>
        <p:nvSpPr>
          <p:cNvPr id="172" name="Functionality"/>
          <p:cNvSpPr txBox="1"/>
          <p:nvPr/>
        </p:nvSpPr>
        <p:spPr>
          <a:xfrm>
            <a:off x="1412698" y="1339607"/>
            <a:ext cx="4506046" cy="7222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342" sz="3800">
                <a:solidFill>
                  <a:srgbClr val="FFFFFF"/>
                </a:solidFill>
                <a:latin typeface="+mn-lt"/>
                <a:ea typeface="+mn-ea"/>
                <a:cs typeface="+mn-cs"/>
                <a:sym typeface="Futura"/>
              </a:defRPr>
            </a:lvl1pPr>
          </a:lstStyle>
          <a:p>
            <a:pPr/>
            <a:r>
              <a:t>Functionality</a:t>
            </a:r>
          </a:p>
        </p:txBody>
      </p:sp>
      <p:pic>
        <p:nvPicPr>
          <p:cNvPr id="173" name="Screen Shot 2021-08-06 at 7.43.33 pm.png" descr="Screen Shot 2021-08-06 at 7.43.33 pm.png"/>
          <p:cNvPicPr>
            <a:picLocks noChangeAspect="1"/>
          </p:cNvPicPr>
          <p:nvPr/>
        </p:nvPicPr>
        <p:blipFill>
          <a:blip r:embed="rId4">
            <a:extLst/>
          </a:blip>
          <a:stretch>
            <a:fillRect/>
          </a:stretch>
        </p:blipFill>
        <p:spPr>
          <a:xfrm>
            <a:off x="16986250" y="6668095"/>
            <a:ext cx="4650402" cy="634881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75" name="desktop_1.png" descr="desktop_1.png"/>
          <p:cNvPicPr>
            <a:picLocks noChangeAspect="1"/>
          </p:cNvPicPr>
          <p:nvPr>
            <p:ph type="pic" idx="22"/>
          </p:nvPr>
        </p:nvPicPr>
        <p:blipFill>
          <a:blip r:embed="rId2">
            <a:extLst/>
          </a:blip>
          <a:srcRect l="0" t="0" r="0" b="0"/>
          <a:stretch>
            <a:fillRect/>
          </a:stretch>
        </p:blipFill>
        <p:spPr>
          <a:xfrm>
            <a:off x="4015382" y="2307232"/>
            <a:ext cx="7845725" cy="5630105"/>
          </a:xfrm>
          <a:prstGeom prst="rect">
            <a:avLst/>
          </a:prstGeom>
          <a:ln w="25400">
            <a:solidFill>
              <a:srgbClr val="000000"/>
            </a:solidFill>
          </a:ln>
          <a:effectLst/>
        </p:spPr>
      </p:pic>
      <p:pic>
        <p:nvPicPr>
          <p:cNvPr id="176" name="desktop_3.png" descr="desktop_3.png"/>
          <p:cNvPicPr>
            <a:picLocks noChangeAspect="1"/>
          </p:cNvPicPr>
          <p:nvPr/>
        </p:nvPicPr>
        <p:blipFill>
          <a:blip r:embed="rId3">
            <a:extLst/>
          </a:blip>
          <a:srcRect l="0" t="8836" r="0" b="8836"/>
          <a:stretch>
            <a:fillRect/>
          </a:stretch>
        </p:blipFill>
        <p:spPr>
          <a:xfrm>
            <a:off x="13144501" y="2318497"/>
            <a:ext cx="7694923" cy="5521888"/>
          </a:xfrm>
          <a:prstGeom prst="rect">
            <a:avLst/>
          </a:prstGeom>
          <a:ln w="25400">
            <a:solidFill>
              <a:srgbClr val="000000"/>
            </a:solidFill>
            <a:miter lim="400000"/>
          </a:ln>
        </p:spPr>
      </p:pic>
      <p:pic>
        <p:nvPicPr>
          <p:cNvPr id="177" name="desktop_4.png" descr="desktop_4.png"/>
          <p:cNvPicPr>
            <a:picLocks noChangeAspect="1"/>
          </p:cNvPicPr>
          <p:nvPr/>
        </p:nvPicPr>
        <p:blipFill>
          <a:blip r:embed="rId4">
            <a:extLst/>
          </a:blip>
          <a:stretch>
            <a:fillRect/>
          </a:stretch>
        </p:blipFill>
        <p:spPr>
          <a:xfrm>
            <a:off x="13069095" y="8456612"/>
            <a:ext cx="7845850" cy="4704475"/>
          </a:xfrm>
          <a:prstGeom prst="rect">
            <a:avLst/>
          </a:prstGeom>
          <a:ln w="25400">
            <a:solidFill>
              <a:srgbClr val="000000"/>
            </a:solidFill>
            <a:miter lim="400000"/>
          </a:ln>
        </p:spPr>
      </p:pic>
      <p:pic>
        <p:nvPicPr>
          <p:cNvPr id="178" name="desktop_2.png" descr="desktop_2.png"/>
          <p:cNvPicPr>
            <a:picLocks noChangeAspect="1"/>
          </p:cNvPicPr>
          <p:nvPr/>
        </p:nvPicPr>
        <p:blipFill>
          <a:blip r:embed="rId5">
            <a:extLst/>
          </a:blip>
          <a:stretch>
            <a:fillRect/>
          </a:stretch>
        </p:blipFill>
        <p:spPr>
          <a:xfrm>
            <a:off x="4015382" y="8473281"/>
            <a:ext cx="7845859" cy="4671235"/>
          </a:xfrm>
          <a:prstGeom prst="rect">
            <a:avLst/>
          </a:prstGeom>
          <a:ln w="25400">
            <a:solidFill>
              <a:srgbClr val="000000"/>
            </a:solidFill>
            <a:miter lim="400000"/>
          </a:ln>
        </p:spPr>
      </p:pic>
      <p:sp>
        <p:nvSpPr>
          <p:cNvPr id="179" name="wireframe"/>
          <p:cNvSpPr txBox="1"/>
          <p:nvPr/>
        </p:nvSpPr>
        <p:spPr>
          <a:xfrm>
            <a:off x="2718555" y="653807"/>
            <a:ext cx="3545333" cy="7222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342" sz="3800">
                <a:solidFill>
                  <a:srgbClr val="FFFFFF"/>
                </a:solidFill>
                <a:latin typeface="+mn-lt"/>
                <a:ea typeface="+mn-ea"/>
                <a:cs typeface="+mn-cs"/>
                <a:sym typeface="Futura"/>
              </a:defRPr>
            </a:lvl1pPr>
          </a:lstStyle>
          <a:p>
            <a:pPr/>
            <a:r>
              <a:t>wireframe </a:t>
            </a:r>
          </a:p>
        </p:txBody>
      </p:sp>
      <p:sp>
        <p:nvSpPr>
          <p:cNvPr id="180" name="desktop"/>
          <p:cNvSpPr txBox="1"/>
          <p:nvPr/>
        </p:nvSpPr>
        <p:spPr>
          <a:xfrm>
            <a:off x="6628744" y="1264927"/>
            <a:ext cx="2619099" cy="135722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342" sz="3800">
                <a:solidFill>
                  <a:srgbClr val="FFFFFF"/>
                </a:solidFill>
                <a:latin typeface="+mn-lt"/>
                <a:ea typeface="+mn-ea"/>
                <a:cs typeface="+mn-cs"/>
                <a:sym typeface="Futura"/>
              </a:defRPr>
            </a:lvl1pPr>
          </a:lstStyle>
          <a:p>
            <a:pPr/>
            <a:r>
              <a:t>desktop</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82" name="ipad_1.png" descr="ipad_1.png"/>
          <p:cNvPicPr>
            <a:picLocks noChangeAspect="1"/>
          </p:cNvPicPr>
          <p:nvPr>
            <p:ph type="pic" idx="22"/>
          </p:nvPr>
        </p:nvPicPr>
        <p:blipFill>
          <a:blip r:embed="rId2">
            <a:extLst/>
          </a:blip>
          <a:srcRect l="0" t="0" r="0" b="0"/>
          <a:stretch>
            <a:fillRect/>
          </a:stretch>
        </p:blipFill>
        <p:spPr>
          <a:xfrm>
            <a:off x="4913184" y="2744927"/>
            <a:ext cx="7444980" cy="4977749"/>
          </a:xfrm>
          <a:prstGeom prst="rect">
            <a:avLst/>
          </a:prstGeom>
        </p:spPr>
      </p:pic>
      <p:sp>
        <p:nvSpPr>
          <p:cNvPr id="183" name="wireframe"/>
          <p:cNvSpPr txBox="1"/>
          <p:nvPr/>
        </p:nvSpPr>
        <p:spPr>
          <a:xfrm>
            <a:off x="2718555" y="653807"/>
            <a:ext cx="3545333" cy="7222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342" sz="3800">
                <a:solidFill>
                  <a:srgbClr val="FFFFFF"/>
                </a:solidFill>
                <a:latin typeface="+mn-lt"/>
                <a:ea typeface="+mn-ea"/>
                <a:cs typeface="+mn-cs"/>
                <a:sym typeface="Futura"/>
              </a:defRPr>
            </a:lvl1pPr>
          </a:lstStyle>
          <a:p>
            <a:pPr/>
            <a:r>
              <a:t>wireframe </a:t>
            </a:r>
          </a:p>
        </p:txBody>
      </p:sp>
      <p:sp>
        <p:nvSpPr>
          <p:cNvPr id="184" name="ipad"/>
          <p:cNvSpPr txBox="1"/>
          <p:nvPr/>
        </p:nvSpPr>
        <p:spPr>
          <a:xfrm>
            <a:off x="6468458" y="1239527"/>
            <a:ext cx="1415672" cy="135722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342" sz="3800">
                <a:solidFill>
                  <a:srgbClr val="FFFFFF"/>
                </a:solidFill>
                <a:latin typeface="+mn-lt"/>
                <a:ea typeface="+mn-ea"/>
                <a:cs typeface="+mn-cs"/>
                <a:sym typeface="Futura"/>
              </a:defRPr>
            </a:lvl1pPr>
          </a:lstStyle>
          <a:p>
            <a:pPr/>
            <a:r>
              <a:t>ipad</a:t>
            </a:r>
          </a:p>
        </p:txBody>
      </p:sp>
      <p:pic>
        <p:nvPicPr>
          <p:cNvPr id="185" name="ipad_2.png" descr="ipad_2.png"/>
          <p:cNvPicPr>
            <a:picLocks noChangeAspect="1"/>
          </p:cNvPicPr>
          <p:nvPr/>
        </p:nvPicPr>
        <p:blipFill>
          <a:blip r:embed="rId3">
            <a:extLst/>
          </a:blip>
          <a:srcRect l="0" t="241" r="0" b="241"/>
          <a:stretch>
            <a:fillRect/>
          </a:stretch>
        </p:blipFill>
        <p:spPr>
          <a:xfrm>
            <a:off x="13259043" y="2744927"/>
            <a:ext cx="7444970" cy="4977741"/>
          </a:xfrm>
          <a:prstGeom prst="rect">
            <a:avLst/>
          </a:prstGeom>
          <a:ln w="12700">
            <a:miter lim="400000"/>
          </a:ln>
          <a:effectLst>
            <a:outerShdw sx="100000" sy="100000" kx="0" ky="0" algn="b" rotWithShape="0" blurRad="127000" dist="76200" dir="2700000">
              <a:srgbClr val="000000">
                <a:alpha val="75000"/>
              </a:srgbClr>
            </a:outerShdw>
          </a:effectLst>
        </p:spPr>
      </p:pic>
      <p:pic>
        <p:nvPicPr>
          <p:cNvPr id="186" name="ipad_3.png" descr="ipad_3.png"/>
          <p:cNvPicPr>
            <a:picLocks noChangeAspect="1"/>
          </p:cNvPicPr>
          <p:nvPr/>
        </p:nvPicPr>
        <p:blipFill>
          <a:blip r:embed="rId4">
            <a:extLst/>
          </a:blip>
          <a:srcRect l="0" t="1133" r="0" b="1133"/>
          <a:stretch>
            <a:fillRect/>
          </a:stretch>
        </p:blipFill>
        <p:spPr>
          <a:xfrm>
            <a:off x="9088603" y="8227744"/>
            <a:ext cx="7631830" cy="5102677"/>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88" name="mobile_1.png" descr="mobile_1.png"/>
          <p:cNvPicPr>
            <a:picLocks noChangeAspect="1"/>
          </p:cNvPicPr>
          <p:nvPr>
            <p:ph type="pic" idx="22"/>
          </p:nvPr>
        </p:nvPicPr>
        <p:blipFill>
          <a:blip r:embed="rId2">
            <a:extLst/>
          </a:blip>
          <a:srcRect l="0" t="0" r="0" b="0"/>
          <a:stretch>
            <a:fillRect/>
          </a:stretch>
        </p:blipFill>
        <p:spPr>
          <a:xfrm>
            <a:off x="4686300" y="3205894"/>
            <a:ext cx="6502400" cy="4635501"/>
          </a:xfrm>
          <a:prstGeom prst="rect">
            <a:avLst/>
          </a:prstGeom>
        </p:spPr>
      </p:pic>
      <p:sp>
        <p:nvSpPr>
          <p:cNvPr id="189" name="wireframe"/>
          <p:cNvSpPr txBox="1"/>
          <p:nvPr/>
        </p:nvSpPr>
        <p:spPr>
          <a:xfrm>
            <a:off x="2718555" y="653807"/>
            <a:ext cx="3545333" cy="7222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342" sz="3800">
                <a:solidFill>
                  <a:srgbClr val="FFFFFF"/>
                </a:solidFill>
                <a:latin typeface="+mn-lt"/>
                <a:ea typeface="+mn-ea"/>
                <a:cs typeface="+mn-cs"/>
                <a:sym typeface="Futura"/>
              </a:defRPr>
            </a:lvl1pPr>
          </a:lstStyle>
          <a:p>
            <a:pPr/>
            <a:r>
              <a:t>wireframe </a:t>
            </a:r>
          </a:p>
        </p:txBody>
      </p:sp>
      <p:sp>
        <p:nvSpPr>
          <p:cNvPr id="190" name="mobile"/>
          <p:cNvSpPr txBox="1"/>
          <p:nvPr/>
        </p:nvSpPr>
        <p:spPr>
          <a:xfrm>
            <a:off x="6062249" y="1239527"/>
            <a:ext cx="2228089" cy="135722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342" sz="3800">
                <a:solidFill>
                  <a:srgbClr val="FFFFFF"/>
                </a:solidFill>
                <a:latin typeface="+mn-lt"/>
                <a:ea typeface="+mn-ea"/>
                <a:cs typeface="+mn-cs"/>
                <a:sym typeface="Futura"/>
              </a:defRPr>
            </a:lvl1pPr>
          </a:lstStyle>
          <a:p>
            <a:pPr/>
            <a:r>
              <a:t>mobile</a:t>
            </a:r>
          </a:p>
        </p:txBody>
      </p:sp>
      <p:pic>
        <p:nvPicPr>
          <p:cNvPr id="191" name="mobile_2.png" descr="mobile_2.png"/>
          <p:cNvPicPr>
            <a:picLocks noChangeAspect="1"/>
          </p:cNvPicPr>
          <p:nvPr/>
        </p:nvPicPr>
        <p:blipFill>
          <a:blip r:embed="rId3">
            <a:extLst/>
          </a:blip>
          <a:srcRect l="354" t="0" r="354" b="0"/>
          <a:stretch>
            <a:fillRect/>
          </a:stretch>
        </p:blipFill>
        <p:spPr>
          <a:xfrm>
            <a:off x="13423900" y="3205894"/>
            <a:ext cx="6502400" cy="4635501"/>
          </a:xfrm>
          <a:prstGeom prst="rect">
            <a:avLst/>
          </a:prstGeom>
          <a:ln w="12700">
            <a:miter lim="400000"/>
          </a:ln>
          <a:effectLst>
            <a:outerShdw sx="100000" sy="100000" kx="0" ky="0" algn="b" rotWithShape="0" blurRad="127000" dist="76200" dir="2700000">
              <a:srgbClr val="000000">
                <a:alpha val="75000"/>
              </a:srgbClr>
            </a:outerShdw>
          </a:effectLst>
        </p:spPr>
      </p:pic>
      <p:pic>
        <p:nvPicPr>
          <p:cNvPr id="192" name="mobile_3.png" descr="mobile_3.png"/>
          <p:cNvPicPr>
            <a:picLocks noChangeAspect="1"/>
          </p:cNvPicPr>
          <p:nvPr/>
        </p:nvPicPr>
        <p:blipFill>
          <a:blip r:embed="rId4">
            <a:extLst/>
          </a:blip>
          <a:srcRect l="877" t="0" r="877" b="0"/>
          <a:stretch>
            <a:fillRect/>
          </a:stretch>
        </p:blipFill>
        <p:spPr>
          <a:xfrm>
            <a:off x="9283700" y="8450535"/>
            <a:ext cx="6502400" cy="46355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94" name="ERD_5.png" descr="ERD_5.png"/>
          <p:cNvPicPr>
            <a:picLocks noChangeAspect="1"/>
          </p:cNvPicPr>
          <p:nvPr>
            <p:ph type="pic" idx="22"/>
          </p:nvPr>
        </p:nvPicPr>
        <p:blipFill>
          <a:blip r:embed="rId2">
            <a:extLst/>
          </a:blip>
          <a:srcRect l="0" t="0" r="0" b="0"/>
          <a:stretch>
            <a:fillRect/>
          </a:stretch>
        </p:blipFill>
        <p:spPr>
          <a:xfrm>
            <a:off x="1413201" y="3594695"/>
            <a:ext cx="9356035" cy="5967716"/>
          </a:xfrm>
          <a:prstGeom prst="rect">
            <a:avLst/>
          </a:prstGeom>
        </p:spPr>
      </p:pic>
      <p:pic>
        <p:nvPicPr>
          <p:cNvPr id="195" name="Image" descr="Image"/>
          <p:cNvPicPr>
            <a:picLocks noChangeAspect="1"/>
          </p:cNvPicPr>
          <p:nvPr>
            <p:ph type="pic" idx="23"/>
          </p:nvPr>
        </p:nvPicPr>
        <p:blipFill>
          <a:blip r:embed="rId3">
            <a:extLst/>
          </a:blip>
          <a:srcRect l="235" t="0" r="2591" b="158"/>
          <a:stretch>
            <a:fillRect/>
          </a:stretch>
        </p:blipFill>
        <p:spPr>
          <a:xfrm>
            <a:off x="11557000" y="1390650"/>
            <a:ext cx="10477500" cy="10934700"/>
          </a:xfrm>
          <a:prstGeom prst="rect">
            <a:avLst/>
          </a:prstGeom>
        </p:spPr>
      </p:pic>
      <p:sp>
        <p:nvSpPr>
          <p:cNvPr id="196" name="erd"/>
          <p:cNvSpPr txBox="1"/>
          <p:nvPr/>
        </p:nvSpPr>
        <p:spPr>
          <a:xfrm>
            <a:off x="2774424" y="1288807"/>
            <a:ext cx="1350794" cy="7222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342" sz="3800">
                <a:solidFill>
                  <a:srgbClr val="FFFFFF"/>
                </a:solidFill>
                <a:latin typeface="+mn-lt"/>
                <a:ea typeface="+mn-ea"/>
                <a:cs typeface="+mn-cs"/>
                <a:sym typeface="Futura"/>
              </a:defRPr>
            </a:lvl1pPr>
          </a:lstStyle>
          <a:p>
            <a:pPr/>
            <a:r>
              <a:t>erd </a:t>
            </a:r>
          </a:p>
        </p:txBody>
      </p:sp>
      <p:sp>
        <p:nvSpPr>
          <p:cNvPr id="197" name="Initial Idea"/>
          <p:cNvSpPr txBox="1"/>
          <p:nvPr/>
        </p:nvSpPr>
        <p:spPr>
          <a:xfrm>
            <a:off x="8071008" y="8331200"/>
            <a:ext cx="2196784"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Initial Idea</a:t>
            </a:r>
          </a:p>
        </p:txBody>
      </p:sp>
      <p:sp>
        <p:nvSpPr>
          <p:cNvPr id="198" name="schema database design"/>
          <p:cNvSpPr txBox="1"/>
          <p:nvPr/>
        </p:nvSpPr>
        <p:spPr>
          <a:xfrm>
            <a:off x="12830393" y="450607"/>
            <a:ext cx="7930715" cy="7222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342" sz="3800">
                <a:solidFill>
                  <a:srgbClr val="FFFFFF"/>
                </a:solidFill>
                <a:latin typeface="+mn-lt"/>
                <a:ea typeface="+mn-ea"/>
                <a:cs typeface="+mn-cs"/>
                <a:sym typeface="Futura"/>
              </a:defRPr>
            </a:lvl1pPr>
          </a:lstStyle>
          <a:p>
            <a:pPr/>
            <a:r>
              <a:t>schema database design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00" name="Screen Shot 2021-08-06 at 7.43.33 pm.png" descr="Screen Shot 2021-08-06 at 7.43.33 pm.png"/>
          <p:cNvPicPr>
            <a:picLocks noChangeAspect="1"/>
          </p:cNvPicPr>
          <p:nvPr>
            <p:ph type="pic" idx="21"/>
          </p:nvPr>
        </p:nvPicPr>
        <p:blipFill>
          <a:blip r:embed="rId2">
            <a:extLst/>
          </a:blip>
          <a:srcRect l="0" t="0" r="0" b="0"/>
          <a:stretch>
            <a:fillRect/>
          </a:stretch>
        </p:blipFill>
        <p:spPr>
          <a:xfrm>
            <a:off x="14181125" y="4282742"/>
            <a:ext cx="4381501" cy="5981701"/>
          </a:xfrm>
          <a:prstGeom prst="rect">
            <a:avLst/>
          </a:prstGeom>
        </p:spPr>
      </p:pic>
      <p:pic>
        <p:nvPicPr>
          <p:cNvPr id="201" name="Screen Shot 2021-08-06 at 7.43.18 pm.png" descr="Screen Shot 2021-08-06 at 7.43.18 pm.png"/>
          <p:cNvPicPr>
            <a:picLocks noChangeAspect="1"/>
          </p:cNvPicPr>
          <p:nvPr>
            <p:ph type="pic" idx="22"/>
          </p:nvPr>
        </p:nvPicPr>
        <p:blipFill>
          <a:blip r:embed="rId3">
            <a:extLst/>
          </a:blip>
          <a:srcRect l="0" t="0" r="0" b="0"/>
          <a:stretch>
            <a:fillRect/>
          </a:stretch>
        </p:blipFill>
        <p:spPr>
          <a:xfrm>
            <a:off x="20149343" y="4225592"/>
            <a:ext cx="3162301" cy="6096001"/>
          </a:xfrm>
          <a:prstGeom prst="rect">
            <a:avLst/>
          </a:prstGeom>
        </p:spPr>
      </p:pic>
      <p:pic>
        <p:nvPicPr>
          <p:cNvPr id="202" name="main.png" descr="main.png"/>
          <p:cNvPicPr>
            <a:picLocks noChangeAspect="1"/>
          </p:cNvPicPr>
          <p:nvPr>
            <p:ph type="pic" idx="23"/>
          </p:nvPr>
        </p:nvPicPr>
        <p:blipFill>
          <a:blip r:embed="rId4">
            <a:extLst/>
          </a:blip>
          <a:srcRect l="0" t="0" r="0" b="0"/>
          <a:stretch>
            <a:fillRect/>
          </a:stretch>
        </p:blipFill>
        <p:spPr>
          <a:xfrm>
            <a:off x="250007" y="1066800"/>
            <a:ext cx="12065001" cy="11836400"/>
          </a:xfrm>
          <a:prstGeom prst="rect">
            <a:avLst/>
          </a:prstGeom>
        </p:spPr>
      </p:pic>
      <p:sp>
        <p:nvSpPr>
          <p:cNvPr id="203" name="Homepage"/>
          <p:cNvSpPr txBox="1"/>
          <p:nvPr/>
        </p:nvSpPr>
        <p:spPr>
          <a:xfrm>
            <a:off x="1346199" y="127000"/>
            <a:ext cx="6027093" cy="825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800"/>
              </a:spcBef>
              <a:defRPr spc="84" sz="4200">
                <a:solidFill>
                  <a:srgbClr val="FFFFFF"/>
                </a:solidFill>
              </a:defRPr>
            </a:lvl1pPr>
          </a:lstStyle>
          <a:p>
            <a:pPr/>
            <a:r>
              <a:t>Homepage</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